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96" autoAdjust="0"/>
    <p:restoredTop sz="94660"/>
  </p:normalViewPr>
  <p:slideViewPr>
    <p:cSldViewPr snapToGrid="0">
      <p:cViewPr varScale="1">
        <p:scale>
          <a:sx n="87" d="100"/>
          <a:sy n="87" d="100"/>
        </p:scale>
        <p:origin x="-437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hyperlink" Target="http://veloenhautesavoie.com/wp-content/uploads/2016/03/PanneauC10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76452" y="2942704"/>
            <a:ext cx="7966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Testez vos connaissances en matière de Code de la Route…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452" y="336665"/>
            <a:ext cx="8649972" cy="211836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181099" y="3828153"/>
            <a:ext cx="5960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Cliquez sur “Démarrez le quiz” quand vous êtes prêt.</a:t>
            </a:r>
            <a:endParaRPr lang="fr-FR" sz="2000" dirty="0"/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6840076" y="4768426"/>
            <a:ext cx="3818972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Démarrer le Quiz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64" y="4666004"/>
            <a:ext cx="2021378" cy="20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9016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924" y="1421168"/>
            <a:ext cx="47327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Mauvaise réponse</a:t>
            </a:r>
          </a:p>
          <a:p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>
                <a:latin typeface="Arial Black" panose="020B0A04020102020204" pitchFamily="34" charset="0"/>
              </a:rPr>
              <a:t>La bonne réponse est…</a:t>
            </a:r>
          </a:p>
          <a:p>
            <a:r>
              <a:rPr lang="fr-FR" altLang="fr-FR" sz="2400" dirty="0">
                <a:latin typeface="Arial" panose="020B0604020202020204" pitchFamily="34" charset="0"/>
              </a:rPr>
              <a:t>2 – Peuvent être verbalisés</a:t>
            </a:r>
            <a:endParaRPr lang="fr-FR" sz="2400" dirty="0"/>
          </a:p>
        </p:txBody>
      </p:sp>
      <p:pic>
        <p:nvPicPr>
          <p:cNvPr id="5" name="Imag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pic>
        <p:nvPicPr>
          <p:cNvPr id="6" name="Picture 2" descr="infractions_cyclis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1826" y="393468"/>
            <a:ext cx="2980353" cy="450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0062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859943" y="6195753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Question n° 4 / 10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43744" y="1157733"/>
            <a:ext cx="328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/>
              <a:t>Cliquer sur la réponse de votre choix</a:t>
            </a:r>
          </a:p>
        </p:txBody>
      </p:sp>
      <p:sp>
        <p:nvSpPr>
          <p:cNvPr id="6" name="Rectangle 5"/>
          <p:cNvSpPr/>
          <p:nvPr/>
        </p:nvSpPr>
        <p:spPr>
          <a:xfrm>
            <a:off x="3416640" y="469703"/>
            <a:ext cx="6291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Arial Black" panose="020B0A04020102020204" pitchFamily="34" charset="0"/>
              </a:rPr>
              <a:t>Quelle est la signification de ce panneau ?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7" name="Rectangle 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307977" y="2375971"/>
            <a:ext cx="4586045" cy="369332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kumimoji="0" lang="fr-FR" altLang="fr-FR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Interdit aux cyclistes</a:t>
            </a: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307977" y="3336561"/>
            <a:ext cx="458604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2 – Piste ou bande cyclable conseillée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2307977" y="4297151"/>
            <a:ext cx="458604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3 – Piste ou bande cyclable obligatoire.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824" y="1943964"/>
            <a:ext cx="3096231" cy="29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0864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6016" y="2010275"/>
            <a:ext cx="5342311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Bonne réponse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Panneau B22a (rond à fond bleu avec vélo)</a:t>
            </a:r>
            <a:r>
              <a:rPr kumimoji="0" lang="fr-FR" altLang="fr-FR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indique une </a:t>
            </a:r>
            <a:r>
              <a:rPr kumimoji="0" lang="fr-FR" altLang="fr-FR" sz="20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obligation</a:t>
            </a:r>
            <a:r>
              <a:rPr kumimoji="0" lang="fr-FR" altLang="fr-FR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d’emprunter la piste ou la bande cyclable. </a:t>
            </a:r>
            <a:endParaRPr kumimoji="0" lang="fr-FR" altLang="fr-FR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3687" y="1340650"/>
            <a:ext cx="3096231" cy="29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7279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2763" y="1515378"/>
            <a:ext cx="555290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Mauvaise réponse</a:t>
            </a:r>
          </a:p>
          <a:p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>
                <a:latin typeface="Arial Black" panose="020B0A04020102020204" pitchFamily="34" charset="0"/>
              </a:rPr>
              <a:t>La bonne réponse est…</a:t>
            </a:r>
          </a:p>
          <a:p>
            <a:r>
              <a:rPr lang="fr-FR" altLang="fr-FR" sz="2400" dirty="0">
                <a:latin typeface="Arial" panose="020B0604020202020204" pitchFamily="34" charset="0"/>
              </a:rPr>
              <a:t>3 – Piste ou bande cyclable obligatoire.</a:t>
            </a:r>
          </a:p>
          <a:p>
            <a:endParaRPr lang="fr-FR" sz="2400" dirty="0">
              <a:latin typeface="Arial" panose="020B0604020202020204" pitchFamily="34" charset="0"/>
            </a:endParaRPr>
          </a:p>
          <a:p>
            <a:pPr algn="just"/>
            <a:r>
              <a:rPr lang="fr-FR" altLang="fr-FR" sz="2000" i="1" dirty="0">
                <a:latin typeface="Arial" panose="020B0604020202020204" pitchFamily="34" charset="0"/>
              </a:rPr>
              <a:t>Panneau B22a (rond à fond bleu avec vélo) indique une </a:t>
            </a:r>
            <a:r>
              <a:rPr lang="fr-FR" altLang="fr-FR" sz="2000" b="1" i="1" dirty="0">
                <a:latin typeface="Arial" panose="020B0604020202020204" pitchFamily="34" charset="0"/>
              </a:rPr>
              <a:t>obligation</a:t>
            </a:r>
            <a:r>
              <a:rPr lang="fr-FR" altLang="fr-FR" sz="2000" i="1" dirty="0">
                <a:latin typeface="Arial" panose="020B0604020202020204" pitchFamily="34" charset="0"/>
              </a:rPr>
              <a:t> d’emprunter la piste ou la bande cyclable.</a:t>
            </a:r>
            <a:endParaRPr lang="fr-FR" sz="2000" dirty="0"/>
          </a:p>
        </p:txBody>
      </p:sp>
      <p:pic>
        <p:nvPicPr>
          <p:cNvPr id="5" name="Imag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440" y="1567121"/>
            <a:ext cx="3096231" cy="29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4618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859943" y="6195753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Question n° 5 / 10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43744" y="1157733"/>
            <a:ext cx="328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/>
              <a:t>Cliquer sur la réponse de votre choix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67593" y="395821"/>
            <a:ext cx="98537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latin typeface="Arial Black" panose="020B0A04020102020204" pitchFamily="34" charset="0"/>
              </a:rPr>
              <a:t>Je suis automobiliste et m’arrête sur une bande cyclable 1 minute pour acheter mon pain. Je risque :</a:t>
            </a:r>
          </a:p>
        </p:txBody>
      </p:sp>
      <p:sp>
        <p:nvSpPr>
          <p:cNvPr id="7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374370" y="2260808"/>
            <a:ext cx="6373092" cy="369332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fr-FR" altLang="fr-FR" dirty="0">
                <a:latin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Rien, l’arrêt minute est autorisé sur les bandes cyclables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1374370" y="3347074"/>
            <a:ext cx="637309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2 – Une amende de 35€.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374370" y="4368875"/>
            <a:ext cx="637309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3 – Une amende de 135€.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570" y="2164514"/>
            <a:ext cx="4235992" cy="27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704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6361" y="423547"/>
            <a:ext cx="98281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Bonne réponse</a:t>
            </a:r>
          </a:p>
          <a:p>
            <a:endParaRPr lang="fr-FR" sz="2400" b="1" dirty="0">
              <a:latin typeface="Arial Black" panose="020B0A040201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Art R. 417-11 du Code de la route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 - Est considéré comme très gênant pour la circulation publique tout arrêt ou stationnement :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8° D’un véhicule motorisé à l’exception des cycles à pédalage assisté :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  <a:p>
            <a:pPr lvl="2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b) Sur les voies vertes, les bandes et pistes cyclables ;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953" y="3775758"/>
            <a:ext cx="4452824" cy="287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9908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988906"/>
            <a:ext cx="875053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Mauvaise réponse</a:t>
            </a:r>
          </a:p>
          <a:p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>
                <a:latin typeface="Arial Black" panose="020B0A04020102020204" pitchFamily="34" charset="0"/>
              </a:rPr>
              <a:t>La bonne réponse est…</a:t>
            </a:r>
          </a:p>
          <a:p>
            <a:r>
              <a:rPr lang="fr-FR" altLang="fr-FR" sz="2400" dirty="0">
                <a:latin typeface="Arial" panose="020B0604020202020204" pitchFamily="34" charset="0"/>
              </a:rPr>
              <a:t>3 – Une amende de 135€. </a:t>
            </a:r>
          </a:p>
          <a:p>
            <a:endParaRPr lang="fr-FR" altLang="fr-FR" sz="2400" b="1" dirty="0">
              <a:latin typeface="Arial Black" panose="020B0A040201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Art R. 417-11 du Code de la route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 - Est considéré comme très gênant pour la circulation publique tout arrêt ou stationnement :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8° D’un véhicule motorisé à l’exception des cycles à pédalage assisté :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  <a:p>
            <a:pPr lvl="2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b) Sur les voies vertes, les bandes et pistes cyclables ;</a:t>
            </a:r>
          </a:p>
        </p:txBody>
      </p:sp>
      <p:pic>
        <p:nvPicPr>
          <p:cNvPr id="5" name="Imag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649" y="257258"/>
            <a:ext cx="4220169" cy="27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3388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859943" y="6195753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Question n° 6 / 10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43744" y="1157733"/>
            <a:ext cx="328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/>
              <a:t>Cliquer sur la réponse de votre choix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8924" y="449847"/>
            <a:ext cx="100140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arial black" panose="020B0A04020102020204" pitchFamily="34" charset="0"/>
              </a:rPr>
              <a:t>Dans quelles circonstances le port d’un gilet réfléchissant (haute visibilité) certifié est obligatoire pour tout cycliste (et son passager) ?</a:t>
            </a:r>
            <a:endParaRPr lang="fr-FR" sz="2000" dirty="0"/>
          </a:p>
        </p:txBody>
      </p:sp>
      <p:sp>
        <p:nvSpPr>
          <p:cNvPr id="7" name="Rectangle 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778924" y="2727719"/>
            <a:ext cx="7874923" cy="369332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 – Le port de gilet réfléchissant n'est jamais obligatoire. 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778924" y="3525832"/>
            <a:ext cx="787492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2 – Hors agglomération, la nuit, ou le jour lorsque la visibilité est insuffisante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1778924" y="4456766"/>
            <a:ext cx="787492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3 – De jour, en agglomération et par temps clair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pic>
        <p:nvPicPr>
          <p:cNvPr id="16390" name="Picture 6" descr="giletflu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9943" y="2591573"/>
            <a:ext cx="2135213" cy="223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0960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6777" y="431560"/>
            <a:ext cx="104820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Bonne </a:t>
            </a: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réponse</a:t>
            </a:r>
          </a:p>
          <a:p>
            <a:endParaRPr lang="fr-FR" sz="2400" b="1" dirty="0">
              <a:latin typeface="Arial Black" panose="020B0A04020102020204" pitchFamily="34" charset="0"/>
            </a:endParaRPr>
          </a:p>
          <a:p>
            <a:r>
              <a:rPr lang="fr-FR" sz="2000" b="1" dirty="0"/>
              <a:t>Article R431-1-1</a:t>
            </a:r>
          </a:p>
          <a:p>
            <a:r>
              <a:rPr lang="fr-FR" sz="2000" dirty="0"/>
              <a:t>Lorsqu'ils circulent la nuit, ou le jour lorsque la visibilité est insuffisante, tout conducteur et passager d'un cycle doivent porter hors agglomération </a:t>
            </a:r>
            <a:r>
              <a:rPr lang="fr-FR" sz="2000" b="1" dirty="0"/>
              <a:t>un gilet de haute visibilité</a:t>
            </a:r>
            <a:r>
              <a:rPr lang="fr-FR" sz="2000" dirty="0"/>
              <a:t> conforme à la réglementation…</a:t>
            </a:r>
          </a:p>
        </p:txBody>
      </p:sp>
      <p:pic>
        <p:nvPicPr>
          <p:cNvPr id="6" name="Picture 6" descr="giletflu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4941" y="2826327"/>
            <a:ext cx="3528622" cy="36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5111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342" y="373763"/>
            <a:ext cx="98034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Mauvaise réponse</a:t>
            </a:r>
          </a:p>
          <a:p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>
                <a:latin typeface="Arial Black" panose="020B0A04020102020204" pitchFamily="34" charset="0"/>
              </a:rPr>
              <a:t>La bonne réponse est…</a:t>
            </a:r>
          </a:p>
          <a:p>
            <a:r>
              <a:rPr lang="fr-FR" altLang="fr-FR" sz="2400" dirty="0">
                <a:latin typeface="Arial" panose="020B0604020202020204" pitchFamily="34" charset="0"/>
              </a:rPr>
              <a:t>2 – Hors agglomération, la nuit, ou lorsque la visibilité est insuffisante.</a:t>
            </a:r>
          </a:p>
          <a:p>
            <a:endParaRPr lang="fr-FR" altLang="fr-FR" sz="2400" dirty="0">
              <a:latin typeface="Arial" panose="020B0604020202020204" pitchFamily="34" charset="0"/>
            </a:endParaRPr>
          </a:p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Article R431-1-1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Lorsqu'ils circulent la nuit, ou le jour lorsque la visibilité est insuffisante, tout conducteur et passager d'un cycle doivent porter hors agglomération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un gilet de haute visibilité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conforme à la réglementation…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Imag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pic>
        <p:nvPicPr>
          <p:cNvPr id="6" name="Picture 6" descr="giletflu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0607" y="3929149"/>
            <a:ext cx="2516694" cy="26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204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76697" y="886141"/>
            <a:ext cx="7956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Je suis automobiliste. Je peux dépasser ce cycliste…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</a:t>
            </a:r>
          </a:p>
        </p:txBody>
      </p:sp>
      <p:pic>
        <p:nvPicPr>
          <p:cNvPr id="1026" name="Picture 2" descr="depassement_cycl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1925" y="2244436"/>
            <a:ext cx="4733013" cy="310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856510" y="2451748"/>
            <a:ext cx="4511039" cy="369332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 –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Oui, en chevauchant la ligne blanche 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1856510" y="3376939"/>
            <a:ext cx="445562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2 – Oui, sans chevaucher la ligne blanche 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1856510" y="4452452"/>
            <a:ext cx="445562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3 – Non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859943" y="6195753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Question n° 1 / 10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356560" y="1257512"/>
            <a:ext cx="328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/>
              <a:t>Cliquer sur la réponse de votre choix</a:t>
            </a:r>
          </a:p>
        </p:txBody>
      </p:sp>
    </p:spTree>
    <p:extLst>
      <p:ext uri="{BB962C8B-B14F-4D97-AF65-F5344CB8AC3E}">
        <p14:creationId xmlns:p14="http://schemas.microsoft.com/office/powerpoint/2010/main" xmlns="" val="3912654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859943" y="6195753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Question n° 7 / 10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43744" y="1157733"/>
            <a:ext cx="328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/>
              <a:t>Cliquer sur la réponse de votre choix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56509" y="419681"/>
            <a:ext cx="100694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Je suis automobiliste. Quelle est la distance à respecter pour doubler un cycliste</a:t>
            </a:r>
            <a:r>
              <a:rPr kumimoji="0" lang="fr-FR" altLang="fr-FR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?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 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79665" y="2455633"/>
            <a:ext cx="5929829" cy="369332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 – Aucune distance imposée par le Code de la Route.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1479666" y="3318254"/>
            <a:ext cx="592982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2 – 1 m en agglomération et 1,50 m hors agglomération.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258" y="1831138"/>
            <a:ext cx="3976574" cy="2818448"/>
          </a:xfrm>
          <a:prstGeom prst="rect">
            <a:avLst/>
          </a:prstGeom>
        </p:spPr>
      </p:pic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1479666" y="4250996"/>
            <a:ext cx="592982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3 – 50 cm en et hors agglomération.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566675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9173" y="950253"/>
            <a:ext cx="571361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Bonne réponse</a:t>
            </a:r>
          </a:p>
          <a:p>
            <a:pPr algn="just"/>
            <a:r>
              <a:rPr lang="fr-FR" sz="2400" b="1" dirty="0">
                <a:latin typeface="Arial Black" panose="020B0A04020102020204" pitchFamily="34" charset="0"/>
              </a:rPr>
              <a:t/>
            </a:r>
            <a:br>
              <a:rPr lang="fr-FR" sz="2400" b="1" dirty="0">
                <a:latin typeface="Arial Black" panose="020B0A040201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Article R414-4 du Code de la Route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[…]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IV. - Pour effectuer le dépassement, il doit se déporter suffisamment pour ne pas risquer de heurter l'usager qu'il veut dépasser. Il ne doit pas en tout cas s'en approcher latéralement à moins d'un mètre en agglomération et d'un mètre et demi hors agglomération s'il s'agit d'un véhicule à traction animale, d'un engin à deux ou à trois roues, d'un piéton, d'un cavalier ou d'un animal.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0" y="384987"/>
            <a:ext cx="3704099" cy="478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6417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9003" y="783857"/>
            <a:ext cx="598074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Mauvaise réponse</a:t>
            </a:r>
          </a:p>
          <a:p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>
                <a:latin typeface="Arial Black" panose="020B0A04020102020204" pitchFamily="34" charset="0"/>
              </a:rPr>
              <a:t>La bonne réponse est…</a:t>
            </a:r>
          </a:p>
          <a:p>
            <a:r>
              <a:rPr lang="fr-FR" altLang="fr-FR" dirty="0">
                <a:latin typeface="Arial" panose="020B0604020202020204" pitchFamily="34" charset="0"/>
              </a:rPr>
              <a:t>2 – 1m en agglomération et 1,50m hors agglomération.</a:t>
            </a:r>
          </a:p>
          <a:p>
            <a:endParaRPr lang="fr-FR" altLang="fr-FR" dirty="0">
              <a:latin typeface="Arial" panose="020B0604020202020204" pitchFamily="34" charset="0"/>
            </a:endParaRP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Article R414-4 du Code de la Route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[…]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IV. - Pour effectuer le dépassement, il doit se déporter suffisamment pour ne pas risquer de heurter l'usager qu'il veut dépasser. Il ne doit pas en tout cas s'en approcher latéralement à moins d'un mètre en agglomération et d'un mètre et demi hors agglomération s'il s'agit d'un véhicule à traction animale, d'un engin à deux ou à trois roues, d'un piéton, d'un cavalier ou d'un animal.</a:t>
            </a:r>
          </a:p>
        </p:txBody>
      </p:sp>
      <p:pic>
        <p:nvPicPr>
          <p:cNvPr id="5" name="Imag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221" y="545559"/>
            <a:ext cx="3704099" cy="478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7287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859943" y="6195753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Question n° 8 / 10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43744" y="1157733"/>
            <a:ext cx="328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/>
              <a:t>Cliquer sur la réponse de votre choix</a:t>
            </a:r>
          </a:p>
        </p:txBody>
      </p:sp>
      <p:sp>
        <p:nvSpPr>
          <p:cNvPr id="2" name="Rectangle 1"/>
          <p:cNvSpPr/>
          <p:nvPr/>
        </p:nvSpPr>
        <p:spPr>
          <a:xfrm>
            <a:off x="2012368" y="451750"/>
            <a:ext cx="91994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arial black" panose="020B0A04020102020204" pitchFamily="34" charset="0"/>
              </a:rPr>
              <a:t>L’usage d’un téléphone en circulation sur un vélo, n’est pas une infraction pour un cycliste.</a:t>
            </a:r>
            <a:endParaRPr lang="fr-FR" sz="2000" dirty="0"/>
          </a:p>
        </p:txBody>
      </p:sp>
      <p:sp>
        <p:nvSpPr>
          <p:cNvPr id="6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012368" y="2599720"/>
            <a:ext cx="3972795" cy="369332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 – Vrai, ce</a:t>
            </a:r>
            <a:r>
              <a:rPr kumimoji="0" lang="fr-FR" altLang="fr-FR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n’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 pas une infraction</a:t>
            </a: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012369" y="3772670"/>
            <a:ext cx="397279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2 – Faux, c’est une infraction</a:t>
            </a:r>
          </a:p>
        </p:txBody>
      </p:sp>
      <p:pic>
        <p:nvPicPr>
          <p:cNvPr id="1026" name="Picture 2" descr="http://www.vie-publique.fr/IMG/jpg/cyclis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4087" y="1848327"/>
            <a:ext cx="4930242" cy="32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0278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8677" y="601118"/>
            <a:ext cx="978130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Bonne réponse</a:t>
            </a:r>
          </a:p>
          <a:p>
            <a:endParaRPr lang="fr-FR" sz="2400" b="1" dirty="0">
              <a:latin typeface="Arial Black" panose="020B0A04020102020204" pitchFamily="34" charset="0"/>
            </a:endParaRPr>
          </a:p>
          <a:p>
            <a:r>
              <a:rPr lang="fr-FR" sz="2400" i="1" dirty="0"/>
              <a:t>C’est une infraction de 4ème classe, amende forfaitaire de 135€.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pic>
        <p:nvPicPr>
          <p:cNvPr id="6" name="Picture 2" descr="http://www.vie-publique.fr/IMG/jpg/cyclis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0639" y="2426623"/>
            <a:ext cx="4930242" cy="32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7730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9126" y="983363"/>
            <a:ext cx="56426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Mauvaise réponse</a:t>
            </a:r>
          </a:p>
          <a:p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>
                <a:latin typeface="Arial Black" panose="020B0A04020102020204" pitchFamily="34" charset="0"/>
              </a:rPr>
              <a:t>La bonne réponse est…</a:t>
            </a:r>
          </a:p>
          <a:p>
            <a:r>
              <a:rPr lang="fr-FR" altLang="fr-FR" sz="2400" dirty="0">
                <a:latin typeface="Arial" panose="020B0604020202020204" pitchFamily="34" charset="0"/>
              </a:rPr>
              <a:t>2 – Faux, c’est une infraction</a:t>
            </a:r>
          </a:p>
          <a:p>
            <a:endParaRPr lang="fr-FR" altLang="fr-FR" sz="2400" dirty="0">
              <a:latin typeface="Arial" panose="020B0604020202020204" pitchFamily="34" charset="0"/>
            </a:endParaRPr>
          </a:p>
          <a:p>
            <a:r>
              <a:rPr lang="fr-FR" sz="2400" dirty="0"/>
              <a:t>Un cycliste téléphonant sur son vélo est sanctionné d’une amende forfaitaire de 135€ (infraction de 4</a:t>
            </a:r>
            <a:r>
              <a:rPr lang="fr-FR" sz="2400" baseline="30000" dirty="0"/>
              <a:t>ème</a:t>
            </a:r>
            <a:r>
              <a:rPr lang="fr-FR" sz="2400" dirty="0"/>
              <a:t> classe).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pic>
        <p:nvPicPr>
          <p:cNvPr id="6" name="Picture 2" descr="http://www.vie-publique.fr/IMG/jpg/cyclis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1825" y="1104474"/>
            <a:ext cx="4609775" cy="306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3287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859943" y="6195753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Question n° 9 / 10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43744" y="1157733"/>
            <a:ext cx="328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/>
              <a:t>Cliquer sur la réponse de votre choix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4687" y="317680"/>
            <a:ext cx="6497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 black" panose="020B0A04020102020204" pitchFamily="34" charset="0"/>
              </a:rPr>
              <a:t>Quelle est la signification de ce panonceau ?</a:t>
            </a:r>
          </a:p>
          <a:p>
            <a:pPr algn="ctr"/>
            <a:r>
              <a:rPr lang="fr-FR" sz="2000" b="1" dirty="0">
                <a:latin typeface="arial black" panose="020B0A04020102020204" pitchFamily="34" charset="0"/>
              </a:rPr>
              <a:t>(sous le feu rouge)</a:t>
            </a:r>
            <a:endParaRPr lang="fr-FR" sz="2000" dirty="0"/>
          </a:p>
        </p:txBody>
      </p:sp>
      <p:pic>
        <p:nvPicPr>
          <p:cNvPr id="2050" name="Picture 2" descr="http://veloenhautesavoie.com/wp-content/uploads/2016/03/PanneauT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5891" y="1737250"/>
            <a:ext cx="2062220" cy="34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976202" y="2063929"/>
            <a:ext cx="6898874" cy="369332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 – Je peux passer au rouge pour aller tout droit. 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76202" y="3144945"/>
            <a:ext cx="689887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2 – Je peux passer au rouge pour tourner à droite et j'ai la priorité sur tous les usagers ayant un feu vert : véhicules comme piétons</a:t>
            </a:r>
            <a:r>
              <a:rPr lang="fr-FR" altLang="fr-FR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976202" y="4547298"/>
            <a:ext cx="689887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3 – Je peux passer au rouge pour tourner à droite, mais je cède la priorité aux usagers ayant un feu vert : véhicules comme piétons.</a:t>
            </a:r>
          </a:p>
        </p:txBody>
      </p:sp>
    </p:spTree>
    <p:extLst>
      <p:ext uri="{BB962C8B-B14F-4D97-AF65-F5344CB8AC3E}">
        <p14:creationId xmlns:p14="http://schemas.microsoft.com/office/powerpoint/2010/main" xmlns="" val="1811882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7593" y="917002"/>
            <a:ext cx="62677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Bonne réponse</a:t>
            </a:r>
          </a:p>
          <a:p>
            <a:endParaRPr lang="fr-FR" sz="2400" b="1" dirty="0">
              <a:latin typeface="Arial Black" panose="020B0A040201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Le « cédez-le-passage cycliste au feu » (tourner à droite et aller tout droit) aux carrefours en « + » ou en « T », en vigueur depuis 2012,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autorise les cyclistes à effectuer un cédez le passage à la place d’un arrêt au feu rouge. </a:t>
            </a:r>
            <a:endParaRPr lang="fr-FR" sz="2000" dirty="0"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</p:txBody>
      </p:sp>
      <p:pic>
        <p:nvPicPr>
          <p:cNvPr id="5" name="Imag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pic>
        <p:nvPicPr>
          <p:cNvPr id="6" name="Picture 2" descr="http://veloenhautesavoie.com/wp-content/uploads/2016/03/PanneauT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6910" y="457908"/>
            <a:ext cx="2454972" cy="415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2667" y="3907069"/>
            <a:ext cx="3333750" cy="25241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89459" y="3537737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Autres panonceaux M12</a:t>
            </a:r>
          </a:p>
        </p:txBody>
      </p:sp>
    </p:spTree>
    <p:extLst>
      <p:ext uri="{BB962C8B-B14F-4D97-AF65-F5344CB8AC3E}">
        <p14:creationId xmlns:p14="http://schemas.microsoft.com/office/powerpoint/2010/main" xmlns="" val="4092337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9963" y="537554"/>
            <a:ext cx="66901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Mauvaise réponse</a:t>
            </a:r>
          </a:p>
          <a:p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>
                <a:latin typeface="Arial Black" panose="020B0A04020102020204" pitchFamily="34" charset="0"/>
              </a:rPr>
              <a:t>La bonne réponse est…</a:t>
            </a:r>
          </a:p>
          <a:p>
            <a:r>
              <a:rPr lang="fr-FR" altLang="fr-FR" sz="2400" dirty="0">
                <a:latin typeface="Arial" panose="020B0604020202020204" pitchFamily="34" charset="0"/>
              </a:rPr>
              <a:t>3 – Je peux passer au rouge pour tourner à droite, mais je cède la priorité aux usagers ayant un feu vert : véhicules comme piétons.</a:t>
            </a:r>
          </a:p>
          <a:p>
            <a:endParaRPr lang="fr-FR" altLang="fr-FR" sz="2400" dirty="0">
              <a:latin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Le « cédez-le-passage cycliste au feu » (tourner à droite et aller tout droit) aux carrefours en « + » ou en « T », en vigueur depuis 2012,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autorise les cyclistes à effectuer un cédez le passage à la place d’un arrêt au feu rouge.</a:t>
            </a:r>
            <a:endParaRPr lang="fr-FR" altLang="fr-FR" sz="2000" dirty="0">
              <a:latin typeface="Arial" panose="020B0604020202020204" pitchFamily="34" charset="0"/>
            </a:endParaRPr>
          </a:p>
        </p:txBody>
      </p:sp>
      <p:pic>
        <p:nvPicPr>
          <p:cNvPr id="5" name="Imag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pic>
        <p:nvPicPr>
          <p:cNvPr id="6" name="Picture 2" descr="http://veloenhautesavoie.com/wp-content/uploads/2016/03/PanneauT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0502" y="676256"/>
            <a:ext cx="2261281" cy="383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3103" y="4936364"/>
            <a:ext cx="2267079" cy="171650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228469" y="4567032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Autres panonceaux M12</a:t>
            </a:r>
          </a:p>
        </p:txBody>
      </p:sp>
    </p:spTree>
    <p:extLst>
      <p:ext uri="{BB962C8B-B14F-4D97-AF65-F5344CB8AC3E}">
        <p14:creationId xmlns:p14="http://schemas.microsoft.com/office/powerpoint/2010/main" xmlns="" val="2101359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859943" y="6195753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Question n° 10 / 10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43744" y="1157733"/>
            <a:ext cx="328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/>
              <a:t>Cliquer sur la réponse de votre choix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2984" y="373765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Arial Black" panose="020B0A04020102020204" pitchFamily="34" charset="0"/>
              </a:rPr>
              <a:t>Je suis cycliste et j’aborde un carrefour à sens giratoire. Pour être en sécurité, je me positionne :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7" name="Rectangle 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92530" y="2465709"/>
            <a:ext cx="5173287" cy="369332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 – le plus à droite dans l’anneau du giratoire.</a:t>
            </a: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1892531" y="3459670"/>
            <a:ext cx="517328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2 – le plus à gauche dans l’anneau du giratoire.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892530" y="4570010"/>
            <a:ext cx="517328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3 – En me positionnant devant les voitures au milieu de l'anneau du giratoire. 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531" y="2026054"/>
            <a:ext cx="3909553" cy="352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998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68335" y="425147"/>
            <a:ext cx="1039090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Bonne réponse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fr-FR" altLang="fr-FR" sz="222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Art R. 412-19 du Code de la route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Attention : le chevauchement est autorisé, mais pas le franchissement de la ligne blanche.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050" name="Picture 2" descr="rep_depassement_cycl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4485" y="2237963"/>
            <a:ext cx="5378199" cy="35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1312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veloenhautesavoie.com/wp-content/uploads/2016/09/Girato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3157" y="736717"/>
            <a:ext cx="4411968" cy="3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45921" y="1365829"/>
            <a:ext cx="57136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Bonne réponse</a:t>
            </a:r>
          </a:p>
          <a:p>
            <a:endParaRPr lang="fr-FR" sz="2400" b="1" dirty="0">
              <a:latin typeface="Arial Black" panose="020B0A04020102020204" pitchFamily="34" charset="0"/>
            </a:endParaRPr>
          </a:p>
          <a:p>
            <a:r>
              <a:rPr lang="fr-FR" dirty="0"/>
              <a:t>Sur les giratoires compacts et les mini-giratoires, le positionnement du cycliste au milieu de l’anneau</a:t>
            </a:r>
          </a:p>
          <a:p>
            <a:r>
              <a:rPr lang="fr-FR" dirty="0"/>
              <a:t>améliore sa sécurité :</a:t>
            </a:r>
          </a:p>
          <a:p>
            <a:r>
              <a:rPr lang="fr-FR" dirty="0"/>
              <a:t>• le cycliste est mieux vu ;</a:t>
            </a:r>
          </a:p>
          <a:p>
            <a:r>
              <a:rPr lang="fr-FR" dirty="0"/>
              <a:t>• les conflits de cisaillement sont limités car les véhicules ne doublent pas les cyclistes sur l’anneau.</a:t>
            </a:r>
            <a:endParaRPr lang="fr-FR" sz="2000" dirty="0"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</p:txBody>
      </p:sp>
      <p:pic>
        <p:nvPicPr>
          <p:cNvPr id="7" name="Imag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962" y="5547880"/>
            <a:ext cx="19050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7647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4668" y="811566"/>
            <a:ext cx="60084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Mauvaise réponse</a:t>
            </a:r>
          </a:p>
          <a:p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>
                <a:latin typeface="Arial Black" panose="020B0A04020102020204" pitchFamily="34" charset="0"/>
              </a:rPr>
              <a:t>La bonne réponse est…</a:t>
            </a:r>
          </a:p>
          <a:p>
            <a:r>
              <a:rPr lang="fr-FR" altLang="fr-FR" sz="2400" dirty="0">
                <a:latin typeface="Arial" panose="020B0604020202020204" pitchFamily="34" charset="0"/>
              </a:rPr>
              <a:t>3 – En me positionnant devant les voitures au milieu de l'anneau du giratoire.</a:t>
            </a:r>
          </a:p>
          <a:p>
            <a:endParaRPr lang="fr-FR" altLang="fr-FR" sz="2400" dirty="0">
              <a:latin typeface="Arial" panose="020B0604020202020204" pitchFamily="34" charset="0"/>
            </a:endParaRPr>
          </a:p>
          <a:p>
            <a:pPr algn="just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Sur les giratoires compacts et les mini-giratoires, le positionnement du cycliste au milieu de l’anneau améliore sa sécurité :</a:t>
            </a:r>
          </a:p>
          <a:p>
            <a:pPr algn="just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• le cycliste est mieux vu ;</a:t>
            </a:r>
          </a:p>
          <a:p>
            <a:pPr algn="just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• les conflits de cisaillement sont limités car les véhicules ne doublent pas les cyclistes sur l’anneau.</a:t>
            </a:r>
            <a:endParaRPr lang="fr-FR" sz="2400" dirty="0"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</p:txBody>
      </p:sp>
      <p:pic>
        <p:nvPicPr>
          <p:cNvPr id="6" name="Picture 6" descr="http://veloenhautesavoie.com/wp-content/uploads/2016/09/Girato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4694" y="1025862"/>
            <a:ext cx="3727924" cy="335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2373" y="5442585"/>
            <a:ext cx="19050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0717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63782" y="4236874"/>
            <a:ext cx="4386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Arial Black" panose="020B0A04020102020204" pitchFamily="34" charset="0"/>
              </a:rPr>
              <a:t>Merci pour votre participation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6881" y="1385455"/>
            <a:ext cx="9282545" cy="22832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221206"/>
              </a:avLst>
            </a:prstTxWarp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FIN DU QUIZ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154" y="2762510"/>
            <a:ext cx="4762500" cy="35718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493" y="4827962"/>
            <a:ext cx="447675" cy="1181100"/>
          </a:xfrm>
          <a:prstGeom prst="rect">
            <a:avLst/>
          </a:prstGeom>
        </p:spPr>
      </p:pic>
      <p:sp>
        <p:nvSpPr>
          <p:cNvPr id="8" name="Bouton d’action : vide 7">
            <a:hlinkClick r:id="" action="ppaction://hlinkshowjump?jump=endshow" highlightClick="1"/>
          </p:cNvPr>
          <p:cNvSpPr/>
          <p:nvPr/>
        </p:nvSpPr>
        <p:spPr>
          <a:xfrm>
            <a:off x="2831869" y="5237018"/>
            <a:ext cx="2061556" cy="73152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Fermer</a:t>
            </a:r>
          </a:p>
        </p:txBody>
      </p:sp>
    </p:spTree>
    <p:extLst>
      <p:ext uri="{BB962C8B-B14F-4D97-AF65-F5344CB8AC3E}">
        <p14:creationId xmlns:p14="http://schemas.microsoft.com/office/powerpoint/2010/main" xmlns="" val="54723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5506" y="401473"/>
            <a:ext cx="991431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Mauvaise réponse</a:t>
            </a:r>
            <a:br>
              <a:rPr lang="fr-FR" sz="28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fr-F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fr-FR" sz="2400" b="1" dirty="0">
                <a:latin typeface="arial black" panose="020B0A04020102020204" pitchFamily="34" charset="0"/>
              </a:rPr>
              <a:t>La bonne réponse est…</a:t>
            </a:r>
          </a:p>
          <a:p>
            <a:r>
              <a:rPr lang="fr-FR" altLang="fr-FR" sz="2400" dirty="0">
                <a:latin typeface="Arial" panose="020B0604020202020204" pitchFamily="34" charset="0"/>
              </a:rPr>
              <a:t>1 – Oui, en chevauchant la ligne blanche</a:t>
            </a:r>
          </a:p>
          <a:p>
            <a:endParaRPr lang="fr-FR" altLang="fr-FR" sz="24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Art R. 412-19 du Code de la route</a:t>
            </a:r>
          </a:p>
          <a:p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Attention : le chevauchement est autorisé, mais pas le franchissement de la ligne blanche.</a:t>
            </a:r>
          </a:p>
        </p:txBody>
      </p:sp>
      <p:pic>
        <p:nvPicPr>
          <p:cNvPr id="5" name="Imag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pic>
        <p:nvPicPr>
          <p:cNvPr id="6" name="Picture 2" descr="rep_depassement_cyclis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1358" y="3407882"/>
            <a:ext cx="4750658" cy="310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4519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80255" y="307465"/>
            <a:ext cx="878090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latin typeface="Arial Black" panose="020B0A04020102020204" pitchFamily="34" charset="0"/>
              </a:rPr>
              <a:t>Je circule à vélo dans une rue étroite bordée de voitures en stationnement des deux côtés. Je suis suivi par une voiture. Où dois-je me positionner ?</a:t>
            </a:r>
            <a:endParaRPr lang="fr-FR" sz="2400" b="1" dirty="0">
              <a:latin typeface="Arial Black" panose="020B0A040201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859943" y="6195753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Question n° 2 / 10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949534" y="1504657"/>
            <a:ext cx="328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/>
              <a:t>Cliquer sur la réponse de votre choix</a:t>
            </a:r>
          </a:p>
        </p:txBody>
      </p:sp>
      <p:sp>
        <p:nvSpPr>
          <p:cNvPr id="2" name="Rectangle 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96846" y="2882797"/>
            <a:ext cx="8693569" cy="369332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kumimoji="0" lang="fr-FR" altLang="fr-FR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Je circule sur le bord droit, c'est la règle du code de la route 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1896846" y="3615186"/>
            <a:ext cx="869356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2 – Je circule au centre, éloigné des portières, malgré l'obligation de rouler à droite </a:t>
            </a: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901533" y="4407809"/>
            <a:ext cx="868888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3 – Je circule au centre, éloigné des portières, le code de la route m'y autorise. </a:t>
            </a:r>
          </a:p>
        </p:txBody>
      </p:sp>
    </p:spTree>
    <p:extLst>
      <p:ext uri="{BB962C8B-B14F-4D97-AF65-F5344CB8AC3E}">
        <p14:creationId xmlns:p14="http://schemas.microsoft.com/office/powerpoint/2010/main" xmlns="" val="132150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95797" y="259546"/>
            <a:ext cx="10296698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Bonne réponse</a:t>
            </a:r>
          </a:p>
          <a:p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/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fr-FR" b="1" dirty="0"/>
              <a:t>Art R. 412-9 du Code de la route « En marche normale, tout conducteur doit maintenir son véhicule près du bord droit de la chaussée, autant que le lui permet l'état ou le profil de celle-ci. (…)</a:t>
            </a:r>
          </a:p>
          <a:p>
            <a:r>
              <a:rPr lang="fr-FR" dirty="0"/>
              <a:t>Sur les voies où la vitesse maximale autorisée n’excède pas 50 km/h, un conducteur de cycle peut s’écarter des véhicules en stationnement sur le bord droit de la chaussée, d’une distance nécessaire à sa sécurité ».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fr-FR" altLang="fr-FR" sz="13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positionnement_cycl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922" y="2521262"/>
            <a:ext cx="5164975" cy="39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996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4838" y="268470"/>
            <a:ext cx="1014152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Mauvaise réponse</a:t>
            </a:r>
            <a:br>
              <a:rPr lang="fr-FR" sz="28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fr-F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fr-FR" sz="2400" b="1" dirty="0">
                <a:latin typeface="arial black" panose="020B0A04020102020204" pitchFamily="34" charset="0"/>
              </a:rPr>
              <a:t>La bonne réponse est…</a:t>
            </a:r>
          </a:p>
          <a:p>
            <a:r>
              <a:rPr lang="fr-FR" altLang="fr-FR" sz="2200" dirty="0">
                <a:latin typeface="Arial" panose="020B0604020202020204" pitchFamily="34" charset="0"/>
              </a:rPr>
              <a:t>3 – Je circule au centre, éloigné des portières, le code de la route m'y autorise.</a:t>
            </a:r>
          </a:p>
          <a:p>
            <a:endParaRPr lang="fr-FR" sz="2200" dirty="0">
              <a:latin typeface="Arial" panose="020B0604020202020204" pitchFamily="34" charset="0"/>
            </a:endParaRPr>
          </a:p>
          <a:p>
            <a:r>
              <a:rPr lang="fr-FR" sz="2000" b="1" dirty="0"/>
              <a:t>Art R. 412-9 du Code de la route « En marche normale, tout conducteur doit maintenir son véhicule près du bord droit de la chaussée, autant que le lui permet l'état ou le profil de celle-ci. (…)</a:t>
            </a:r>
          </a:p>
          <a:p>
            <a:r>
              <a:rPr lang="fr-FR" sz="2000" dirty="0"/>
              <a:t>Sur les voies où la vitesse maximale autorisée n’excède pas 50 km/h, un conducteur de cycle peut s’écarter des véhicules en stationnement sur le bord droit de la chaussée, d’une distance nécessaire à sa sécurité ».</a:t>
            </a:r>
          </a:p>
        </p:txBody>
      </p:sp>
      <p:pic>
        <p:nvPicPr>
          <p:cNvPr id="5" name="Imag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pic>
        <p:nvPicPr>
          <p:cNvPr id="6" name="Picture 2" descr="positionnement_cyclis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6551" y="4006735"/>
            <a:ext cx="3258526" cy="246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914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88276" y="671562"/>
            <a:ext cx="897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latin typeface="Arial Black" panose="020B0A04020102020204" pitchFamily="34" charset="0"/>
              </a:rPr>
              <a:t>Les cyclistes commettant des infractions au code de la route :</a:t>
            </a:r>
            <a:endParaRPr lang="fr-FR" sz="2800" b="1" dirty="0">
              <a:latin typeface="Arial Black" panose="020B0A040201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859943" y="6195753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Question n° 3 / 10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43744" y="1157733"/>
            <a:ext cx="328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/>
              <a:t>Cliquer sur la réponse de votre choix</a:t>
            </a:r>
          </a:p>
        </p:txBody>
      </p:sp>
      <p:sp>
        <p:nvSpPr>
          <p:cNvPr id="10" name="Rectangle 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443943" y="2396435"/>
            <a:ext cx="7980218" cy="369332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 – Ne risquent rien, le code de la route ne s'applique qu'aux automobilistes. </a:t>
            </a: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2443943" y="3111087"/>
            <a:ext cx="798021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2 – Peuvent être verbalisés. </a:t>
            </a: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2443943" y="3887231"/>
            <a:ext cx="798021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3 – Peuvent être verbalisés et perdre des points sur leur permis de conduire</a:t>
            </a:r>
            <a:r>
              <a:rPr lang="fr-FR" altLang="fr-FR" dirty="0"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941664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pic>
        <p:nvPicPr>
          <p:cNvPr id="8194" name="Picture 2" descr="infractions_cyclis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785" y="526960"/>
            <a:ext cx="3142209" cy="475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11928" y="1528395"/>
            <a:ext cx="33105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Bonne réponse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fr-FR" altLang="fr-FR" sz="236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28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Parallaxe</Template>
  <TotalTime>390</TotalTime>
  <Words>905</Words>
  <Application>Microsoft Office PowerPoint</Application>
  <PresentationFormat>Personnalisé</PresentationFormat>
  <Paragraphs>168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Parallaxe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 G</dc:creator>
  <cp:lastModifiedBy>JPierre Brunet</cp:lastModifiedBy>
  <cp:revision>52</cp:revision>
  <dcterms:created xsi:type="dcterms:W3CDTF">2016-11-16T15:34:51Z</dcterms:created>
  <dcterms:modified xsi:type="dcterms:W3CDTF">2026-03-04T13:33:00Z</dcterms:modified>
</cp:coreProperties>
</file>